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3" r:id="rId2"/>
    <p:sldMasterId id="2147483660" r:id="rId3"/>
  </p:sldMasterIdLst>
  <p:sldIdLst>
    <p:sldId id="257" r:id="rId4"/>
    <p:sldId id="258" r:id="rId5"/>
    <p:sldId id="260" r:id="rId6"/>
    <p:sldId id="261" r:id="rId7"/>
    <p:sldId id="262" r:id="rId8"/>
    <p:sldId id="263" r:id="rId9"/>
    <p:sldId id="266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36F43-BA88-4BDB-8DFA-9982E5397867}" v="15" dt="2023-11-02T12:57:0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Nurse</c:v>
                </c:pt>
                <c:pt idx="1">
                  <c:v>AHP</c:v>
                </c:pt>
                <c:pt idx="2">
                  <c:v>HCA</c:v>
                </c:pt>
                <c:pt idx="3">
                  <c:v>Doctor/ Consultant</c:v>
                </c:pt>
                <c:pt idx="4">
                  <c:v>Hygiene</c:v>
                </c:pt>
                <c:pt idx="5">
                  <c:v>Other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77</c:v>
                </c:pt>
                <c:pt idx="1">
                  <c:v>15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4-4EA2-AFDA-D8CC2C1AA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223535"/>
        <c:axId val="829569103"/>
      </c:barChart>
      <c:catAx>
        <c:axId val="82722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569103"/>
        <c:crosses val="autoZero"/>
        <c:auto val="1"/>
        <c:lblAlgn val="ctr"/>
        <c:lblOffset val="100"/>
        <c:noMultiLvlLbl val="0"/>
      </c:catAx>
      <c:valAx>
        <c:axId val="82956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22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Sheet2!$I$1</c:f>
              <c:strCache>
                <c:ptCount val="1"/>
                <c:pt idx="0">
                  <c:v>Yes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Sheet2!$H$2:$H$23</c:f>
              <c:strCache>
                <c:ptCount val="22"/>
                <c:pt idx="0">
                  <c:v>Listening to a chest</c:v>
                </c:pt>
                <c:pt idx="1">
                  <c:v>Sliding a patient up the bed</c:v>
                </c:pt>
                <c:pt idx="2">
                  <c:v>Assisting with hair care</c:v>
                </c:pt>
                <c:pt idx="3">
                  <c:v>Changing a bag of Hartmans solution</c:v>
                </c:pt>
                <c:pt idx="4">
                  <c:v>Handling Lansoprazole</c:v>
                </c:pt>
                <c:pt idx="5">
                  <c:v>Assisting a patient to mobilise</c:v>
                </c:pt>
                <c:pt idx="6">
                  <c:v>Changing the replacement fluid on RRT</c:v>
                </c:pt>
                <c:pt idx="7">
                  <c:v>Lifting a patient forward for an x-ray</c:v>
                </c:pt>
                <c:pt idx="8">
                  <c:v>Typing notes</c:v>
                </c:pt>
                <c:pt idx="9">
                  <c:v>Feeding a patient</c:v>
                </c:pt>
                <c:pt idx="10">
                  <c:v>Taking the blood gas to the machine</c:v>
                </c:pt>
                <c:pt idx="11">
                  <c:v>Assisting a patient to drink</c:v>
                </c:pt>
                <c:pt idx="12">
                  <c:v>Changing unsoiled sheets</c:v>
                </c:pt>
                <c:pt idx="13">
                  <c:v>Pushing a patient on a bed to CT</c:v>
                </c:pt>
                <c:pt idx="14">
                  <c:v>Changing a clean line dressing</c:v>
                </c:pt>
                <c:pt idx="15">
                  <c:v>Holding a patients hand</c:v>
                </c:pt>
                <c:pt idx="16">
                  <c:v>Preparing an antibiotic injection</c:v>
                </c:pt>
                <c:pt idx="17">
                  <c:v>Performing closed circuit suction</c:v>
                </c:pt>
                <c:pt idx="18">
                  <c:v>Preparing equipment for intubation</c:v>
                </c:pt>
                <c:pt idx="19">
                  <c:v>Giving an enoxaparin injection</c:v>
                </c:pt>
                <c:pt idx="20">
                  <c:v>Non-invasive monitoring e.g. BP</c:v>
                </c:pt>
                <c:pt idx="21">
                  <c:v>Drawing the curtains</c:v>
                </c:pt>
              </c:strCache>
            </c:strRef>
          </c:cat>
          <c:val>
            <c:numRef>
              <c:f>Sheet2!$I$2:$I$23</c:f>
              <c:numCache>
                <c:formatCode>0%</c:formatCode>
                <c:ptCount val="22"/>
                <c:pt idx="0">
                  <c:v>0.53400000000000003</c:v>
                </c:pt>
                <c:pt idx="1">
                  <c:v>0.88300000000000001</c:v>
                </c:pt>
                <c:pt idx="2">
                  <c:v>0.71199999999999997</c:v>
                </c:pt>
                <c:pt idx="3">
                  <c:v>0.53300000000000003</c:v>
                </c:pt>
                <c:pt idx="4">
                  <c:v>0.36499999999999999</c:v>
                </c:pt>
                <c:pt idx="5">
                  <c:v>0.73099999999999998</c:v>
                </c:pt>
                <c:pt idx="6">
                  <c:v>0.54300000000000004</c:v>
                </c:pt>
                <c:pt idx="7">
                  <c:v>0.64800000000000002</c:v>
                </c:pt>
                <c:pt idx="8">
                  <c:v>0.03</c:v>
                </c:pt>
                <c:pt idx="9">
                  <c:v>0.42</c:v>
                </c:pt>
                <c:pt idx="10">
                  <c:v>0.75</c:v>
                </c:pt>
                <c:pt idx="11">
                  <c:v>0.28999999999999998</c:v>
                </c:pt>
                <c:pt idx="12">
                  <c:v>0.72</c:v>
                </c:pt>
                <c:pt idx="13">
                  <c:v>0.47</c:v>
                </c:pt>
                <c:pt idx="14">
                  <c:v>0.78</c:v>
                </c:pt>
                <c:pt idx="15">
                  <c:v>0.17</c:v>
                </c:pt>
                <c:pt idx="16">
                  <c:v>0.72</c:v>
                </c:pt>
                <c:pt idx="17">
                  <c:v>0.69299999999999995</c:v>
                </c:pt>
                <c:pt idx="18">
                  <c:v>0.55000000000000004</c:v>
                </c:pt>
                <c:pt idx="19">
                  <c:v>0.61</c:v>
                </c:pt>
                <c:pt idx="20">
                  <c:v>0.33700000000000002</c:v>
                </c:pt>
                <c:pt idx="2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A-4423-886F-07006CBF7F6F}"/>
            </c:ext>
          </c:extLst>
        </c:ser>
        <c:ser>
          <c:idx val="1"/>
          <c:order val="1"/>
          <c:tx>
            <c:strRef>
              <c:f>Sheet2!$J$1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Sheet2!$H$2:$H$23</c:f>
              <c:strCache>
                <c:ptCount val="22"/>
                <c:pt idx="0">
                  <c:v>Listening to a chest</c:v>
                </c:pt>
                <c:pt idx="1">
                  <c:v>Sliding a patient up the bed</c:v>
                </c:pt>
                <c:pt idx="2">
                  <c:v>Assisting with hair care</c:v>
                </c:pt>
                <c:pt idx="3">
                  <c:v>Changing a bag of Hartmans solution</c:v>
                </c:pt>
                <c:pt idx="4">
                  <c:v>Handling Lansoprazole</c:v>
                </c:pt>
                <c:pt idx="5">
                  <c:v>Assisting a patient to mobilise</c:v>
                </c:pt>
                <c:pt idx="6">
                  <c:v>Changing the replacement fluid on RRT</c:v>
                </c:pt>
                <c:pt idx="7">
                  <c:v>Lifting a patient forward for an x-ray</c:v>
                </c:pt>
                <c:pt idx="8">
                  <c:v>Typing notes</c:v>
                </c:pt>
                <c:pt idx="9">
                  <c:v>Feeding a patient</c:v>
                </c:pt>
                <c:pt idx="10">
                  <c:v>Taking the blood gas to the machine</c:v>
                </c:pt>
                <c:pt idx="11">
                  <c:v>Assisting a patient to drink</c:v>
                </c:pt>
                <c:pt idx="12">
                  <c:v>Changing unsoiled sheets</c:v>
                </c:pt>
                <c:pt idx="13">
                  <c:v>Pushing a patient on a bed to CT</c:v>
                </c:pt>
                <c:pt idx="14">
                  <c:v>Changing a clean line dressing</c:v>
                </c:pt>
                <c:pt idx="15">
                  <c:v>Holding a patients hand</c:v>
                </c:pt>
                <c:pt idx="16">
                  <c:v>Preparing an antibiotic injection</c:v>
                </c:pt>
                <c:pt idx="17">
                  <c:v>Performing closed circuit suction</c:v>
                </c:pt>
                <c:pt idx="18">
                  <c:v>Preparing equipment for intubation</c:v>
                </c:pt>
                <c:pt idx="19">
                  <c:v>Giving an enoxaparin injection</c:v>
                </c:pt>
                <c:pt idx="20">
                  <c:v>Non-invasive monitoring e.g. BP</c:v>
                </c:pt>
                <c:pt idx="21">
                  <c:v>Drawing the curtains</c:v>
                </c:pt>
              </c:strCache>
            </c:strRef>
          </c:cat>
          <c:val>
            <c:numRef>
              <c:f>Sheet2!$J$2:$J$23</c:f>
              <c:numCache>
                <c:formatCode>0%</c:formatCode>
                <c:ptCount val="22"/>
                <c:pt idx="0">
                  <c:v>0.27200000000000002</c:v>
                </c:pt>
                <c:pt idx="1">
                  <c:v>5.8999999999999997E-2</c:v>
                </c:pt>
                <c:pt idx="2">
                  <c:v>0.115</c:v>
                </c:pt>
                <c:pt idx="3">
                  <c:v>0.153</c:v>
                </c:pt>
                <c:pt idx="4">
                  <c:v>0.29799999999999999</c:v>
                </c:pt>
                <c:pt idx="5">
                  <c:v>0.14399999999999999</c:v>
                </c:pt>
                <c:pt idx="6">
                  <c:v>0.124</c:v>
                </c:pt>
                <c:pt idx="7">
                  <c:v>0.22800000000000001</c:v>
                </c:pt>
                <c:pt idx="8">
                  <c:v>0.86</c:v>
                </c:pt>
                <c:pt idx="9">
                  <c:v>0.35</c:v>
                </c:pt>
                <c:pt idx="10">
                  <c:v>0.05</c:v>
                </c:pt>
                <c:pt idx="11">
                  <c:v>0.53</c:v>
                </c:pt>
                <c:pt idx="12">
                  <c:v>0.12</c:v>
                </c:pt>
                <c:pt idx="13">
                  <c:v>0.27</c:v>
                </c:pt>
                <c:pt idx="14">
                  <c:v>0.02</c:v>
                </c:pt>
                <c:pt idx="15">
                  <c:v>0.6</c:v>
                </c:pt>
                <c:pt idx="16">
                  <c:v>0.04</c:v>
                </c:pt>
                <c:pt idx="17">
                  <c:v>0.13</c:v>
                </c:pt>
                <c:pt idx="18">
                  <c:v>0.2</c:v>
                </c:pt>
                <c:pt idx="19">
                  <c:v>0.12</c:v>
                </c:pt>
                <c:pt idx="20">
                  <c:v>0.47</c:v>
                </c:pt>
                <c:pt idx="2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A-4423-886F-07006CBF7F6F}"/>
            </c:ext>
          </c:extLst>
        </c:ser>
        <c:ser>
          <c:idx val="2"/>
          <c:order val="2"/>
          <c:tx>
            <c:strRef>
              <c:f>Sheet2!$K$1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Sheet2!$H$2:$H$23</c:f>
              <c:strCache>
                <c:ptCount val="22"/>
                <c:pt idx="0">
                  <c:v>Listening to a chest</c:v>
                </c:pt>
                <c:pt idx="1">
                  <c:v>Sliding a patient up the bed</c:v>
                </c:pt>
                <c:pt idx="2">
                  <c:v>Assisting with hair care</c:v>
                </c:pt>
                <c:pt idx="3">
                  <c:v>Changing a bag of Hartmans solution</c:v>
                </c:pt>
                <c:pt idx="4">
                  <c:v>Handling Lansoprazole</c:v>
                </c:pt>
                <c:pt idx="5">
                  <c:v>Assisting a patient to mobilise</c:v>
                </c:pt>
                <c:pt idx="6">
                  <c:v>Changing the replacement fluid on RRT</c:v>
                </c:pt>
                <c:pt idx="7">
                  <c:v>Lifting a patient forward for an x-ray</c:v>
                </c:pt>
                <c:pt idx="8">
                  <c:v>Typing notes</c:v>
                </c:pt>
                <c:pt idx="9">
                  <c:v>Feeding a patient</c:v>
                </c:pt>
                <c:pt idx="10">
                  <c:v>Taking the blood gas to the machine</c:v>
                </c:pt>
                <c:pt idx="11">
                  <c:v>Assisting a patient to drink</c:v>
                </c:pt>
                <c:pt idx="12">
                  <c:v>Changing unsoiled sheets</c:v>
                </c:pt>
                <c:pt idx="13">
                  <c:v>Pushing a patient on a bed to CT</c:v>
                </c:pt>
                <c:pt idx="14">
                  <c:v>Changing a clean line dressing</c:v>
                </c:pt>
                <c:pt idx="15">
                  <c:v>Holding a patients hand</c:v>
                </c:pt>
                <c:pt idx="16">
                  <c:v>Preparing an antibiotic injection</c:v>
                </c:pt>
                <c:pt idx="17">
                  <c:v>Performing closed circuit suction</c:v>
                </c:pt>
                <c:pt idx="18">
                  <c:v>Preparing equipment for intubation</c:v>
                </c:pt>
                <c:pt idx="19">
                  <c:v>Giving an enoxaparin injection</c:v>
                </c:pt>
                <c:pt idx="20">
                  <c:v>Non-invasive monitoring e.g. BP</c:v>
                </c:pt>
                <c:pt idx="21">
                  <c:v>Drawing the curtains</c:v>
                </c:pt>
              </c:strCache>
            </c:strRef>
          </c:cat>
          <c:val>
            <c:numRef>
              <c:f>Sheet2!$K$2:$K$23</c:f>
              <c:numCache>
                <c:formatCode>0%</c:formatCode>
                <c:ptCount val="22"/>
                <c:pt idx="0">
                  <c:v>7.8E-2</c:v>
                </c:pt>
                <c:pt idx="1">
                  <c:v>3.9E-2</c:v>
                </c:pt>
                <c:pt idx="2">
                  <c:v>6.7000000000000004E-2</c:v>
                </c:pt>
                <c:pt idx="3">
                  <c:v>7.5999999999999998E-2</c:v>
                </c:pt>
                <c:pt idx="4">
                  <c:v>8.6999999999999994E-2</c:v>
                </c:pt>
                <c:pt idx="5">
                  <c:v>0.106</c:v>
                </c:pt>
                <c:pt idx="6">
                  <c:v>6.7000000000000004E-2</c:v>
                </c:pt>
                <c:pt idx="7">
                  <c:v>8.5999999999999993E-2</c:v>
                </c:pt>
                <c:pt idx="8">
                  <c:v>0.01</c:v>
                </c:pt>
                <c:pt idx="9">
                  <c:v>0.1</c:v>
                </c:pt>
                <c:pt idx="10">
                  <c:v>0.03</c:v>
                </c:pt>
                <c:pt idx="11">
                  <c:v>0.14000000000000001</c:v>
                </c:pt>
                <c:pt idx="12">
                  <c:v>0.06</c:v>
                </c:pt>
                <c:pt idx="13">
                  <c:v>0.11</c:v>
                </c:pt>
                <c:pt idx="14">
                  <c:v>0</c:v>
                </c:pt>
                <c:pt idx="15">
                  <c:v>0.21</c:v>
                </c:pt>
                <c:pt idx="16">
                  <c:v>0.01</c:v>
                </c:pt>
                <c:pt idx="17">
                  <c:v>0.08</c:v>
                </c:pt>
                <c:pt idx="18">
                  <c:v>7.0999999999999994E-2</c:v>
                </c:pt>
                <c:pt idx="19">
                  <c:v>0.04</c:v>
                </c:pt>
                <c:pt idx="20">
                  <c:v>0.12</c:v>
                </c:pt>
                <c:pt idx="2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A-4423-886F-07006CBF7F6F}"/>
            </c:ext>
          </c:extLst>
        </c:ser>
        <c:ser>
          <c:idx val="3"/>
          <c:order val="3"/>
          <c:tx>
            <c:strRef>
              <c:f>Sheet2!$L$1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Sheet2!$H$2:$H$23</c:f>
              <c:strCache>
                <c:ptCount val="22"/>
                <c:pt idx="0">
                  <c:v>Listening to a chest</c:v>
                </c:pt>
                <c:pt idx="1">
                  <c:v>Sliding a patient up the bed</c:v>
                </c:pt>
                <c:pt idx="2">
                  <c:v>Assisting with hair care</c:v>
                </c:pt>
                <c:pt idx="3">
                  <c:v>Changing a bag of Hartmans solution</c:v>
                </c:pt>
                <c:pt idx="4">
                  <c:v>Handling Lansoprazole</c:v>
                </c:pt>
                <c:pt idx="5">
                  <c:v>Assisting a patient to mobilise</c:v>
                </c:pt>
                <c:pt idx="6">
                  <c:v>Changing the replacement fluid on RRT</c:v>
                </c:pt>
                <c:pt idx="7">
                  <c:v>Lifting a patient forward for an x-ray</c:v>
                </c:pt>
                <c:pt idx="8">
                  <c:v>Typing notes</c:v>
                </c:pt>
                <c:pt idx="9">
                  <c:v>Feeding a patient</c:v>
                </c:pt>
                <c:pt idx="10">
                  <c:v>Taking the blood gas to the machine</c:v>
                </c:pt>
                <c:pt idx="11">
                  <c:v>Assisting a patient to drink</c:v>
                </c:pt>
                <c:pt idx="12">
                  <c:v>Changing unsoiled sheets</c:v>
                </c:pt>
                <c:pt idx="13">
                  <c:v>Pushing a patient on a bed to CT</c:v>
                </c:pt>
                <c:pt idx="14">
                  <c:v>Changing a clean line dressing</c:v>
                </c:pt>
                <c:pt idx="15">
                  <c:v>Holding a patients hand</c:v>
                </c:pt>
                <c:pt idx="16">
                  <c:v>Preparing an antibiotic injection</c:v>
                </c:pt>
                <c:pt idx="17">
                  <c:v>Performing closed circuit suction</c:v>
                </c:pt>
                <c:pt idx="18">
                  <c:v>Preparing equipment for intubation</c:v>
                </c:pt>
                <c:pt idx="19">
                  <c:v>Giving an enoxaparin injection</c:v>
                </c:pt>
                <c:pt idx="20">
                  <c:v>Non-invasive monitoring e.g. BP</c:v>
                </c:pt>
                <c:pt idx="21">
                  <c:v>Drawing the curtains</c:v>
                </c:pt>
              </c:strCache>
            </c:strRef>
          </c:cat>
          <c:val>
            <c:numRef>
              <c:f>Sheet2!$L$2:$L$23</c:f>
              <c:numCache>
                <c:formatCode>0%</c:formatCode>
                <c:ptCount val="22"/>
                <c:pt idx="0">
                  <c:v>0.11600000000000001</c:v>
                </c:pt>
                <c:pt idx="1">
                  <c:v>1.9E-2</c:v>
                </c:pt>
                <c:pt idx="2">
                  <c:v>0.106</c:v>
                </c:pt>
                <c:pt idx="3">
                  <c:v>0.23799999999999999</c:v>
                </c:pt>
                <c:pt idx="4">
                  <c:v>0.25</c:v>
                </c:pt>
                <c:pt idx="5">
                  <c:v>1.9E-2</c:v>
                </c:pt>
                <c:pt idx="6">
                  <c:v>0.26600000000000001</c:v>
                </c:pt>
                <c:pt idx="7">
                  <c:v>3.7999999999999999E-2</c:v>
                </c:pt>
                <c:pt idx="8">
                  <c:v>0.1</c:v>
                </c:pt>
                <c:pt idx="9">
                  <c:v>0.13</c:v>
                </c:pt>
                <c:pt idx="10">
                  <c:v>0.17</c:v>
                </c:pt>
                <c:pt idx="11">
                  <c:v>0.04</c:v>
                </c:pt>
                <c:pt idx="12">
                  <c:v>0.1</c:v>
                </c:pt>
                <c:pt idx="13">
                  <c:v>0.15</c:v>
                </c:pt>
                <c:pt idx="14">
                  <c:v>0.2</c:v>
                </c:pt>
                <c:pt idx="15">
                  <c:v>0.02</c:v>
                </c:pt>
                <c:pt idx="16">
                  <c:v>0.23</c:v>
                </c:pt>
                <c:pt idx="17">
                  <c:v>9.9000000000000005E-2</c:v>
                </c:pt>
                <c:pt idx="18">
                  <c:v>0.18099999999999999</c:v>
                </c:pt>
                <c:pt idx="19">
                  <c:v>0.23</c:v>
                </c:pt>
                <c:pt idx="20">
                  <c:v>7.0000000000000007E-2</c:v>
                </c:pt>
                <c:pt idx="2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A-4423-886F-07006CBF7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7484767"/>
        <c:axId val="833069695"/>
      </c:barChart>
      <c:catAx>
        <c:axId val="93748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069695"/>
        <c:crosses val="autoZero"/>
        <c:auto val="1"/>
        <c:lblAlgn val="ctr"/>
        <c:lblOffset val="100"/>
        <c:noMultiLvlLbl val="0"/>
      </c:catAx>
      <c:valAx>
        <c:axId val="83306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48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Sheet2!$I$26</c:f>
              <c:strCache>
                <c:ptCount val="1"/>
                <c:pt idx="0">
                  <c:v>Yes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Sheet2!$H$27:$H$46</c:f>
              <c:strCache>
                <c:ptCount val="20"/>
                <c:pt idx="0">
                  <c:v>Applying antibiotic cream</c:v>
                </c:pt>
                <c:pt idx="1">
                  <c:v>Changing the replacement fluid on RRT</c:v>
                </c:pt>
                <c:pt idx="2">
                  <c:v>Inserting a nasogastric tube</c:v>
                </c:pt>
                <c:pt idx="3">
                  <c:v>Administering eye drops</c:v>
                </c:pt>
                <c:pt idx="4">
                  <c:v>Taking a blood sample</c:v>
                </c:pt>
                <c:pt idx="5">
                  <c:v>Inserting an IV cannula</c:v>
                </c:pt>
                <c:pt idx="6">
                  <c:v>Cleaning a bed space using chlor-clean</c:v>
                </c:pt>
                <c:pt idx="7">
                  <c:v>Changing a needle free connector</c:v>
                </c:pt>
                <c:pt idx="8">
                  <c:v>Emptying  urinary catheter bag</c:v>
                </c:pt>
                <c:pt idx="9">
                  <c:v>Performing endotracheal intubation</c:v>
                </c:pt>
                <c:pt idx="10">
                  <c:v>Performing mouth care</c:v>
                </c:pt>
                <c:pt idx="11">
                  <c:v>Cleaning a patient's genital area</c:v>
                </c:pt>
                <c:pt idx="12">
                  <c:v>During resuscitation</c:v>
                </c:pt>
                <c:pt idx="13">
                  <c:v>Aspirating a nasogastric tube</c:v>
                </c:pt>
                <c:pt idx="14">
                  <c:v>Cleaning up a blood spillage </c:v>
                </c:pt>
                <c:pt idx="15">
                  <c:v>Removing a patient's central line</c:v>
                </c:pt>
                <c:pt idx="16">
                  <c:v>Giving an infliximab injection</c:v>
                </c:pt>
                <c:pt idx="17">
                  <c:v>Caring for a patient under isolation precautions</c:v>
                </c:pt>
                <c:pt idx="18">
                  <c:v>Examining or dressing a wound</c:v>
                </c:pt>
                <c:pt idx="19">
                  <c:v>Preparing cytotoxic medicines</c:v>
                </c:pt>
              </c:strCache>
            </c:strRef>
          </c:cat>
          <c:val>
            <c:numRef>
              <c:f>Sheet2!$I$27:$I$46</c:f>
              <c:numCache>
                <c:formatCode>0%</c:formatCode>
                <c:ptCount val="20"/>
                <c:pt idx="0">
                  <c:v>0.78</c:v>
                </c:pt>
                <c:pt idx="1">
                  <c:v>0.54300000000000004</c:v>
                </c:pt>
                <c:pt idx="2">
                  <c:v>0.55400000000000005</c:v>
                </c:pt>
                <c:pt idx="3">
                  <c:v>0.55000000000000004</c:v>
                </c:pt>
                <c:pt idx="4">
                  <c:v>0.76</c:v>
                </c:pt>
                <c:pt idx="5">
                  <c:v>0.65300000000000002</c:v>
                </c:pt>
                <c:pt idx="6">
                  <c:v>0.87</c:v>
                </c:pt>
                <c:pt idx="7">
                  <c:v>0.64</c:v>
                </c:pt>
                <c:pt idx="8">
                  <c:v>0.85</c:v>
                </c:pt>
                <c:pt idx="9">
                  <c:v>0.6</c:v>
                </c:pt>
                <c:pt idx="10">
                  <c:v>0.88</c:v>
                </c:pt>
                <c:pt idx="11">
                  <c:v>0.89</c:v>
                </c:pt>
                <c:pt idx="12">
                  <c:v>0.7</c:v>
                </c:pt>
                <c:pt idx="13">
                  <c:v>0.75</c:v>
                </c:pt>
                <c:pt idx="14">
                  <c:v>0.92</c:v>
                </c:pt>
                <c:pt idx="15">
                  <c:v>0.77</c:v>
                </c:pt>
                <c:pt idx="16">
                  <c:v>0.57999999999999996</c:v>
                </c:pt>
                <c:pt idx="17">
                  <c:v>0.97</c:v>
                </c:pt>
                <c:pt idx="18">
                  <c:v>0.79</c:v>
                </c:pt>
                <c:pt idx="19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0-49FC-B5FC-5A3CC48DDBE0}"/>
            </c:ext>
          </c:extLst>
        </c:ser>
        <c:ser>
          <c:idx val="1"/>
          <c:order val="1"/>
          <c:tx>
            <c:strRef>
              <c:f>Sheet2!$J$26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Sheet2!$H$27:$H$46</c:f>
              <c:strCache>
                <c:ptCount val="20"/>
                <c:pt idx="0">
                  <c:v>Applying antibiotic cream</c:v>
                </c:pt>
                <c:pt idx="1">
                  <c:v>Changing the replacement fluid on RRT</c:v>
                </c:pt>
                <c:pt idx="2">
                  <c:v>Inserting a nasogastric tube</c:v>
                </c:pt>
                <c:pt idx="3">
                  <c:v>Administering eye drops</c:v>
                </c:pt>
                <c:pt idx="4">
                  <c:v>Taking a blood sample</c:v>
                </c:pt>
                <c:pt idx="5">
                  <c:v>Inserting an IV cannula</c:v>
                </c:pt>
                <c:pt idx="6">
                  <c:v>Cleaning a bed space using chlor-clean</c:v>
                </c:pt>
                <c:pt idx="7">
                  <c:v>Changing a needle free connector</c:v>
                </c:pt>
                <c:pt idx="8">
                  <c:v>Emptying  urinary catheter bag</c:v>
                </c:pt>
                <c:pt idx="9">
                  <c:v>Performing endotracheal intubation</c:v>
                </c:pt>
                <c:pt idx="10">
                  <c:v>Performing mouth care</c:v>
                </c:pt>
                <c:pt idx="11">
                  <c:v>Cleaning a patient's genital area</c:v>
                </c:pt>
                <c:pt idx="12">
                  <c:v>During resuscitation</c:v>
                </c:pt>
                <c:pt idx="13">
                  <c:v>Aspirating a nasogastric tube</c:v>
                </c:pt>
                <c:pt idx="14">
                  <c:v>Cleaning up a blood spillage </c:v>
                </c:pt>
                <c:pt idx="15">
                  <c:v>Removing a patient's central line</c:v>
                </c:pt>
                <c:pt idx="16">
                  <c:v>Giving an infliximab injection</c:v>
                </c:pt>
                <c:pt idx="17">
                  <c:v>Caring for a patient under isolation precautions</c:v>
                </c:pt>
                <c:pt idx="18">
                  <c:v>Examining or dressing a wound</c:v>
                </c:pt>
                <c:pt idx="19">
                  <c:v>Preparing cytotoxic medicines</c:v>
                </c:pt>
              </c:strCache>
            </c:strRef>
          </c:cat>
          <c:val>
            <c:numRef>
              <c:f>Sheet2!$J$27:$J$46</c:f>
              <c:numCache>
                <c:formatCode>0%</c:formatCode>
                <c:ptCount val="20"/>
                <c:pt idx="0">
                  <c:v>0</c:v>
                </c:pt>
                <c:pt idx="1">
                  <c:v>0.124</c:v>
                </c:pt>
                <c:pt idx="2">
                  <c:v>0.02</c:v>
                </c:pt>
                <c:pt idx="3">
                  <c:v>0.17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0.13</c:v>
                </c:pt>
                <c:pt idx="8">
                  <c:v>0.03</c:v>
                </c:pt>
                <c:pt idx="9">
                  <c:v>0</c:v>
                </c:pt>
                <c:pt idx="10">
                  <c:v>0.01</c:v>
                </c:pt>
                <c:pt idx="11">
                  <c:v>0.01</c:v>
                </c:pt>
                <c:pt idx="12">
                  <c:v>0.14000000000000001</c:v>
                </c:pt>
                <c:pt idx="13">
                  <c:v>0.03</c:v>
                </c:pt>
                <c:pt idx="14">
                  <c:v>0</c:v>
                </c:pt>
                <c:pt idx="15">
                  <c:v>0</c:v>
                </c:pt>
                <c:pt idx="16">
                  <c:v>0.03</c:v>
                </c:pt>
                <c:pt idx="17">
                  <c:v>0</c:v>
                </c:pt>
                <c:pt idx="18">
                  <c:v>0.03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0-49FC-B5FC-5A3CC48DDBE0}"/>
            </c:ext>
          </c:extLst>
        </c:ser>
        <c:ser>
          <c:idx val="2"/>
          <c:order val="2"/>
          <c:tx>
            <c:strRef>
              <c:f>Sheet2!$K$26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Sheet2!$H$27:$H$46</c:f>
              <c:strCache>
                <c:ptCount val="20"/>
                <c:pt idx="0">
                  <c:v>Applying antibiotic cream</c:v>
                </c:pt>
                <c:pt idx="1">
                  <c:v>Changing the replacement fluid on RRT</c:v>
                </c:pt>
                <c:pt idx="2">
                  <c:v>Inserting a nasogastric tube</c:v>
                </c:pt>
                <c:pt idx="3">
                  <c:v>Administering eye drops</c:v>
                </c:pt>
                <c:pt idx="4">
                  <c:v>Taking a blood sample</c:v>
                </c:pt>
                <c:pt idx="5">
                  <c:v>Inserting an IV cannula</c:v>
                </c:pt>
                <c:pt idx="6">
                  <c:v>Cleaning a bed space using chlor-clean</c:v>
                </c:pt>
                <c:pt idx="7">
                  <c:v>Changing a needle free connector</c:v>
                </c:pt>
                <c:pt idx="8">
                  <c:v>Emptying  urinary catheter bag</c:v>
                </c:pt>
                <c:pt idx="9">
                  <c:v>Performing endotracheal intubation</c:v>
                </c:pt>
                <c:pt idx="10">
                  <c:v>Performing mouth care</c:v>
                </c:pt>
                <c:pt idx="11">
                  <c:v>Cleaning a patient's genital area</c:v>
                </c:pt>
                <c:pt idx="12">
                  <c:v>During resuscitation</c:v>
                </c:pt>
                <c:pt idx="13">
                  <c:v>Aspirating a nasogastric tube</c:v>
                </c:pt>
                <c:pt idx="14">
                  <c:v>Cleaning up a blood spillage </c:v>
                </c:pt>
                <c:pt idx="15">
                  <c:v>Removing a patient's central line</c:v>
                </c:pt>
                <c:pt idx="16">
                  <c:v>Giving an infliximab injection</c:v>
                </c:pt>
                <c:pt idx="17">
                  <c:v>Caring for a patient under isolation precautions</c:v>
                </c:pt>
                <c:pt idx="18">
                  <c:v>Examining or dressing a wound</c:v>
                </c:pt>
                <c:pt idx="19">
                  <c:v>Preparing cytotoxic medicines</c:v>
                </c:pt>
              </c:strCache>
            </c:strRef>
          </c:cat>
          <c:val>
            <c:numRef>
              <c:f>Sheet2!$K$27:$K$46</c:f>
              <c:numCache>
                <c:formatCode>0%</c:formatCode>
                <c:ptCount val="20"/>
                <c:pt idx="0">
                  <c:v>0</c:v>
                </c:pt>
                <c:pt idx="1">
                  <c:v>6.7000000000000004E-2</c:v>
                </c:pt>
                <c:pt idx="2">
                  <c:v>0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</c:v>
                </c:pt>
                <c:pt idx="9">
                  <c:v>0.02</c:v>
                </c:pt>
                <c:pt idx="10">
                  <c:v>0.02</c:v>
                </c:pt>
                <c:pt idx="11">
                  <c:v>0</c:v>
                </c:pt>
                <c:pt idx="12">
                  <c:v>0.1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00-49FC-B5FC-5A3CC48DDBE0}"/>
            </c:ext>
          </c:extLst>
        </c:ser>
        <c:ser>
          <c:idx val="3"/>
          <c:order val="3"/>
          <c:tx>
            <c:strRef>
              <c:f>Sheet2!$L$26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Sheet2!$H$27:$H$46</c:f>
              <c:strCache>
                <c:ptCount val="20"/>
                <c:pt idx="0">
                  <c:v>Applying antibiotic cream</c:v>
                </c:pt>
                <c:pt idx="1">
                  <c:v>Changing the replacement fluid on RRT</c:v>
                </c:pt>
                <c:pt idx="2">
                  <c:v>Inserting a nasogastric tube</c:v>
                </c:pt>
                <c:pt idx="3">
                  <c:v>Administering eye drops</c:v>
                </c:pt>
                <c:pt idx="4">
                  <c:v>Taking a blood sample</c:v>
                </c:pt>
                <c:pt idx="5">
                  <c:v>Inserting an IV cannula</c:v>
                </c:pt>
                <c:pt idx="6">
                  <c:v>Cleaning a bed space using chlor-clean</c:v>
                </c:pt>
                <c:pt idx="7">
                  <c:v>Changing a needle free connector</c:v>
                </c:pt>
                <c:pt idx="8">
                  <c:v>Emptying  urinary catheter bag</c:v>
                </c:pt>
                <c:pt idx="9">
                  <c:v>Performing endotracheal intubation</c:v>
                </c:pt>
                <c:pt idx="10">
                  <c:v>Performing mouth care</c:v>
                </c:pt>
                <c:pt idx="11">
                  <c:v>Cleaning a patient's genital area</c:v>
                </c:pt>
                <c:pt idx="12">
                  <c:v>During resuscitation</c:v>
                </c:pt>
                <c:pt idx="13">
                  <c:v>Aspirating a nasogastric tube</c:v>
                </c:pt>
                <c:pt idx="14">
                  <c:v>Cleaning up a blood spillage </c:v>
                </c:pt>
                <c:pt idx="15">
                  <c:v>Removing a patient's central line</c:v>
                </c:pt>
                <c:pt idx="16">
                  <c:v>Giving an infliximab injection</c:v>
                </c:pt>
                <c:pt idx="17">
                  <c:v>Caring for a patient under isolation precautions</c:v>
                </c:pt>
                <c:pt idx="18">
                  <c:v>Examining or dressing a wound</c:v>
                </c:pt>
                <c:pt idx="19">
                  <c:v>Preparing cytotoxic medicines</c:v>
                </c:pt>
              </c:strCache>
            </c:strRef>
          </c:cat>
          <c:val>
            <c:numRef>
              <c:f>Sheet2!$L$27:$L$46</c:f>
              <c:numCache>
                <c:formatCode>0%</c:formatCode>
                <c:ptCount val="20"/>
                <c:pt idx="0">
                  <c:v>0.22</c:v>
                </c:pt>
                <c:pt idx="1">
                  <c:v>0.26600000000000001</c:v>
                </c:pt>
                <c:pt idx="2">
                  <c:v>0.42599999999999999</c:v>
                </c:pt>
                <c:pt idx="3">
                  <c:v>0.24</c:v>
                </c:pt>
                <c:pt idx="4">
                  <c:v>0.22</c:v>
                </c:pt>
                <c:pt idx="5">
                  <c:v>0.317</c:v>
                </c:pt>
                <c:pt idx="6">
                  <c:v>0.11</c:v>
                </c:pt>
                <c:pt idx="7">
                  <c:v>0.22</c:v>
                </c:pt>
                <c:pt idx="8">
                  <c:v>0.12</c:v>
                </c:pt>
                <c:pt idx="9">
                  <c:v>0.38</c:v>
                </c:pt>
                <c:pt idx="10">
                  <c:v>0.09</c:v>
                </c:pt>
                <c:pt idx="11">
                  <c:v>0.1</c:v>
                </c:pt>
                <c:pt idx="12">
                  <c:v>0.06</c:v>
                </c:pt>
                <c:pt idx="13">
                  <c:v>0.22</c:v>
                </c:pt>
                <c:pt idx="14">
                  <c:v>0.08</c:v>
                </c:pt>
                <c:pt idx="15">
                  <c:v>0.23</c:v>
                </c:pt>
                <c:pt idx="16">
                  <c:v>0.38</c:v>
                </c:pt>
                <c:pt idx="17">
                  <c:v>0.03</c:v>
                </c:pt>
                <c:pt idx="18">
                  <c:v>0.18</c:v>
                </c:pt>
                <c:pt idx="1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00-49FC-B5FC-5A3CC48DD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5570751"/>
        <c:axId val="931317647"/>
      </c:barChart>
      <c:catAx>
        <c:axId val="93557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317647"/>
        <c:crosses val="autoZero"/>
        <c:auto val="1"/>
        <c:lblAlgn val="ctr"/>
        <c:lblOffset val="100"/>
        <c:noMultiLvlLbl val="0"/>
      </c:catAx>
      <c:valAx>
        <c:axId val="93131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7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Hand hygiene pre audit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'Oct 23'!$M$1</c:f>
              <c:strCache>
                <c:ptCount val="1"/>
                <c:pt idx="0">
                  <c:v>Wash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D-4147-83AC-6408AD0379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'Oct 23'!$J$2:$J$3</c:f>
              <c:strCache>
                <c:ptCount val="2"/>
                <c:pt idx="0">
                  <c:v>Gloves on</c:v>
                </c:pt>
                <c:pt idx="1">
                  <c:v>Gloves off</c:v>
                </c:pt>
              </c:strCache>
            </c:strRef>
          </c:cat>
          <c:val>
            <c:numRef>
              <c:f>'Oct 23'!$M$2:$M$3</c:f>
              <c:numCache>
                <c:formatCode>0%</c:formatCode>
                <c:ptCount val="2"/>
                <c:pt idx="0">
                  <c:v>0.30463576158940397</c:v>
                </c:pt>
                <c:pt idx="1">
                  <c:v>0.20895522388059701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D-4147-83AC-6408AD037900}"/>
            </c:ext>
          </c:extLst>
        </c:ser>
        <c:ser>
          <c:idx val="1"/>
          <c:order val="1"/>
          <c:tx>
            <c:strRef>
              <c:f>'Oct 23'!$O$1</c:f>
              <c:strCache>
                <c:ptCount val="1"/>
                <c:pt idx="0">
                  <c:v>Gel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ED-4147-83AC-6408AD0379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'Oct 23'!$J$2:$J$3</c:f>
              <c:strCache>
                <c:ptCount val="2"/>
                <c:pt idx="0">
                  <c:v>Gloves on</c:v>
                </c:pt>
                <c:pt idx="1">
                  <c:v>Gloves off</c:v>
                </c:pt>
              </c:strCache>
            </c:strRef>
          </c:cat>
          <c:val>
            <c:numRef>
              <c:f>'Oct 23'!$O$2:$O$3</c:f>
              <c:numCache>
                <c:formatCode>0%</c:formatCode>
                <c:ptCount val="2"/>
                <c:pt idx="0">
                  <c:v>9.9337748344370855E-2</c:v>
                </c:pt>
                <c:pt idx="1">
                  <c:v>0.14925373134328357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ED-4147-83AC-6408AD037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676112"/>
        <c:axId val="2027726048"/>
      </c:barChart>
      <c:catAx>
        <c:axId val="202767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26048"/>
        <c:crosses val="autoZero"/>
        <c:auto val="1"/>
        <c:lblAlgn val="ctr"/>
        <c:lblOffset val="100"/>
        <c:noMultiLvlLbl val="0"/>
      </c:catAx>
      <c:valAx>
        <c:axId val="202772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67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Hand hygiene broken down into observation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'Oct 23'!$G$32</c:f>
              <c:strCache>
                <c:ptCount val="1"/>
                <c:pt idx="0">
                  <c:v>Gloves 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'Oct 23'!$H$30:$M$31</c:f>
              <c:multiLvlStrCache>
                <c:ptCount val="6"/>
                <c:lvl>
                  <c:pt idx="0">
                    <c:v>Wash %</c:v>
                  </c:pt>
                  <c:pt idx="1">
                    <c:v>Gel %</c:v>
                  </c:pt>
                  <c:pt idx="2">
                    <c:v>Wash %</c:v>
                  </c:pt>
                  <c:pt idx="3">
                    <c:v>Gel %</c:v>
                  </c:pt>
                  <c:pt idx="4">
                    <c:v>Wash %</c:v>
                  </c:pt>
                  <c:pt idx="5">
                    <c:v>Gel %</c:v>
                  </c:pt>
                </c:lvl>
                <c:lvl>
                  <c:pt idx="0">
                    <c:v>am</c:v>
                  </c:pt>
                  <c:pt idx="2">
                    <c:v>pm</c:v>
                  </c:pt>
                  <c:pt idx="4">
                    <c:v>night</c:v>
                  </c:pt>
                </c:lvl>
              </c:multiLvlStrCache>
            </c:multiLvlStrRef>
          </c:cat>
          <c:val>
            <c:numRef>
              <c:f>'Oct 23'!$H$32:$M$32</c:f>
              <c:numCache>
                <c:formatCode>0%</c:formatCode>
                <c:ptCount val="6"/>
                <c:pt idx="0">
                  <c:v>0.29487179487179488</c:v>
                </c:pt>
                <c:pt idx="1">
                  <c:v>0.11538461538461539</c:v>
                </c:pt>
                <c:pt idx="2">
                  <c:v>0.21052631578947367</c:v>
                </c:pt>
                <c:pt idx="3">
                  <c:v>8.771929824561403E-2</c:v>
                </c:pt>
                <c:pt idx="4">
                  <c:v>0.6875</c:v>
                </c:pt>
                <c:pt idx="5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1-4600-9739-6A41854703EC}"/>
            </c:ext>
          </c:extLst>
        </c:ser>
        <c:ser>
          <c:idx val="1"/>
          <c:order val="1"/>
          <c:tx>
            <c:strRef>
              <c:f>'Oct 23'!$G$33</c:f>
              <c:strCache>
                <c:ptCount val="1"/>
                <c:pt idx="0">
                  <c:v>Gloves off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'Oct 23'!$H$30:$M$31</c:f>
              <c:multiLvlStrCache>
                <c:ptCount val="6"/>
                <c:lvl>
                  <c:pt idx="0">
                    <c:v>Wash %</c:v>
                  </c:pt>
                  <c:pt idx="1">
                    <c:v>Gel %</c:v>
                  </c:pt>
                  <c:pt idx="2">
                    <c:v>Wash %</c:v>
                  </c:pt>
                  <c:pt idx="3">
                    <c:v>Gel %</c:v>
                  </c:pt>
                  <c:pt idx="4">
                    <c:v>Wash %</c:v>
                  </c:pt>
                  <c:pt idx="5">
                    <c:v>Gel %</c:v>
                  </c:pt>
                </c:lvl>
                <c:lvl>
                  <c:pt idx="0">
                    <c:v>am</c:v>
                  </c:pt>
                  <c:pt idx="2">
                    <c:v>pm</c:v>
                  </c:pt>
                  <c:pt idx="4">
                    <c:v>night</c:v>
                  </c:pt>
                </c:lvl>
              </c:multiLvlStrCache>
            </c:multiLvlStrRef>
          </c:cat>
          <c:val>
            <c:numRef>
              <c:f>'Oct 23'!$H$33:$M$33</c:f>
              <c:numCache>
                <c:formatCode>0%</c:formatCode>
                <c:ptCount val="6"/>
                <c:pt idx="0">
                  <c:v>0.16129032258064516</c:v>
                </c:pt>
                <c:pt idx="1">
                  <c:v>0.16129032258064516</c:v>
                </c:pt>
                <c:pt idx="2">
                  <c:v>0.2857142857142857</c:v>
                </c:pt>
                <c:pt idx="3">
                  <c:v>7.1428571428571425E-2</c:v>
                </c:pt>
                <c:pt idx="4">
                  <c:v>0.125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1-4600-9739-6A41854703EC}"/>
            </c:ext>
          </c:extLst>
        </c:ser>
        <c:ser>
          <c:idx val="2"/>
          <c:order val="2"/>
          <c:tx>
            <c:strRef>
              <c:f>'Oct 23'!$G$34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'Oct 23'!$H$30:$M$31</c:f>
              <c:multiLvlStrCache>
                <c:ptCount val="6"/>
                <c:lvl>
                  <c:pt idx="0">
                    <c:v>Wash %</c:v>
                  </c:pt>
                  <c:pt idx="1">
                    <c:v>Gel %</c:v>
                  </c:pt>
                  <c:pt idx="2">
                    <c:v>Wash %</c:v>
                  </c:pt>
                  <c:pt idx="3">
                    <c:v>Gel %</c:v>
                  </c:pt>
                  <c:pt idx="4">
                    <c:v>Wash %</c:v>
                  </c:pt>
                  <c:pt idx="5">
                    <c:v>Gel %</c:v>
                  </c:pt>
                </c:lvl>
                <c:lvl>
                  <c:pt idx="0">
                    <c:v>am</c:v>
                  </c:pt>
                  <c:pt idx="2">
                    <c:v>pm</c:v>
                  </c:pt>
                  <c:pt idx="4">
                    <c:v>night</c:v>
                  </c:pt>
                </c:lvl>
              </c:multiLvlStrCache>
            </c:multiLvlStrRef>
          </c:cat>
          <c:val>
            <c:numRef>
              <c:f>'Oct 23'!$H$34:$M$34</c:f>
              <c:numCache>
                <c:formatCode>0%</c:formatCode>
                <c:ptCount val="6"/>
                <c:pt idx="0">
                  <c:v>0.25688073394495414</c:v>
                </c:pt>
                <c:pt idx="1">
                  <c:v>0.12844036697247707</c:v>
                </c:pt>
                <c:pt idx="2">
                  <c:v>0.23529411764705882</c:v>
                </c:pt>
                <c:pt idx="3">
                  <c:v>8.2352941176470587E-2</c:v>
                </c:pt>
                <c:pt idx="4">
                  <c:v>0.5</c:v>
                </c:pt>
                <c:pt idx="5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1-4600-9739-6A4185470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0230960"/>
        <c:axId val="1671361984"/>
      </c:barChart>
      <c:catAx>
        <c:axId val="168023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361984"/>
        <c:crosses val="autoZero"/>
        <c:auto val="1"/>
        <c:lblAlgn val="ctr"/>
        <c:lblOffset val="100"/>
        <c:noMultiLvlLbl val="0"/>
      </c:catAx>
      <c:valAx>
        <c:axId val="16713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23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F5195D-5BA5-DC43-812E-3D99A77AF64E}"/>
              </a:ext>
            </a:extLst>
          </p:cNvPr>
          <p:cNvCxnSpPr>
            <a:cxnSpLocks/>
          </p:cNvCxnSpPr>
          <p:nvPr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7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13A9-1C9D-CE44-B1EA-6FA615AD7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1" y="1024695"/>
            <a:ext cx="11458300" cy="842276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2039-20E6-9A42-AB96-1A56E00F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1" y="2013382"/>
            <a:ext cx="11458300" cy="41405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903-E778-9646-9FF9-F80DDF2A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9409-EE6F-4F7C-8CDE-2FD6CFC1515C}" type="datetime1">
              <a:rPr lang="en-GB" smtClean="0"/>
              <a:t>30/01/2025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D98EA-A7FC-5E4E-BCC2-9E1F2392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1A99-9A1A-DC4F-AC6B-3BD51283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84BE4-45A2-CB49-8EF5-42EA151733E7}"/>
              </a:ext>
            </a:extLst>
          </p:cNvPr>
          <p:cNvCxnSpPr>
            <a:cxnSpLocks/>
          </p:cNvCxnSpPr>
          <p:nvPr userDrawn="1"/>
        </p:nvCxnSpPr>
        <p:spPr>
          <a:xfrm>
            <a:off x="366851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7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392B-BBD6-EF4B-A321-10EC5C35D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1292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8B1F5-01D3-3349-8EC2-D012A1E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6B5A-D839-D44D-B4C8-AF5167ED2629}" type="datetime1">
              <a:rPr lang="en-GB" smtClean="0"/>
              <a:t>30/01/2025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FA987-029E-014B-9D84-2653CE65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CAC2B-4B3B-4242-B9FE-B79289D1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FADD0-948E-2E4D-8166-8630AC05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1" y="1031292"/>
            <a:ext cx="11458300" cy="8422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2FA5A-445C-4C4C-984F-8E925BF0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851" y="2008507"/>
            <a:ext cx="11458300" cy="413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03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F26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4F268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4F2683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4F2683"/>
        </a:buClr>
        <a:buFont typeface="Arial" panose="020B0604020202020204" pitchFamily="34" charset="0"/>
        <a:buChar char="•"/>
        <a:defRPr sz="975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4F2683"/>
        </a:buClr>
        <a:buFont typeface="Arial" panose="020B0604020202020204" pitchFamily="34" charset="0"/>
        <a:buChar char="•"/>
        <a:defRPr sz="975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4F2683"/>
        </a:buClr>
        <a:buFont typeface="Arial" panose="020B0604020202020204" pitchFamily="34" charset="0"/>
        <a:buChar char="•"/>
        <a:defRPr sz="975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FADD0-948E-2E4D-8166-8630AC05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1" y="1031292"/>
            <a:ext cx="11458300" cy="8422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2FA5A-445C-4C4C-984F-8E925BF0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851" y="2008511"/>
            <a:ext cx="11458300" cy="413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B46A2-77C7-DF4C-8D1D-32C2256F4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851" y="6450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453E59-8E92-41AA-B954-B71B09D8C26B}" type="datetime1">
              <a:rPr lang="en-GB" smtClean="0"/>
              <a:t>30/01/2025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F296-8AD1-C245-B261-EFF96F03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0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5F4A-C3E2-9945-995F-CE40CC351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951" y="6450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F26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FADD0-948E-2E4D-8166-8630AC05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0" y="1031292"/>
            <a:ext cx="11458300" cy="8422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2FA5A-445C-4C4C-984F-8E925BF0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850" y="2008505"/>
            <a:ext cx="11458300" cy="413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B46A2-77C7-DF4C-8D1D-32C2256F4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850" y="6450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1A0663-5F6E-FA48-86B0-FB592E17755D}" type="datetime1">
              <a:rPr lang="en-GB" smtClean="0"/>
              <a:pPr/>
              <a:t>30/01/2025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F296-8AD1-C245-B261-EFF96F03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0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5F4A-C3E2-9945-995F-CE40CC351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950" y="6450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F26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+mn-lt"/>
              </a:rPr>
              <a:t>Gloves off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Pre audit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2CF5B0-9630-E925-616C-FA60B9B68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October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9E37C-4019-A916-0BC4-C5E1AA2A521D}"/>
              </a:ext>
            </a:extLst>
          </p:cNvPr>
          <p:cNvSpPr txBox="1"/>
          <p:nvPr/>
        </p:nvSpPr>
        <p:spPr>
          <a:xfrm>
            <a:off x="1152939" y="467139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Jane O’Neill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Head of QI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A7E0F-3E27-AC3D-A1FC-2514F861222C}"/>
              </a:ext>
            </a:extLst>
          </p:cNvPr>
          <p:cNvSpPr txBox="1"/>
          <p:nvPr/>
        </p:nvSpPr>
        <p:spPr>
          <a:xfrm>
            <a:off x="3851563" y="4564788"/>
            <a:ext cx="4488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Jane McMullen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Senior Sister Critical Care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Service Improvement Lead Nurse for Critical Care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3CC99-4200-834D-52FE-8EA9746FBAAA}"/>
              </a:ext>
            </a:extLst>
          </p:cNvPr>
          <p:cNvSpPr txBox="1"/>
          <p:nvPr/>
        </p:nvSpPr>
        <p:spPr>
          <a:xfrm>
            <a:off x="9362661" y="4671391"/>
            <a:ext cx="193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Lynsey Jackson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QI Facilitator</a:t>
            </a:r>
          </a:p>
        </p:txBody>
      </p:sp>
    </p:spTree>
    <p:extLst>
      <p:ext uri="{BB962C8B-B14F-4D97-AF65-F5344CB8AC3E}">
        <p14:creationId xmlns:p14="http://schemas.microsoft.com/office/powerpoint/2010/main" val="67392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3DAF-5D01-35B3-266B-9FDC7A34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1A22-D6D6-4BDA-8FE1-0FB7C56D8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7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565F-A889-3F98-4573-301DA000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C1CC-122A-C88D-A863-9A2E76C6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Rizan</a:t>
            </a:r>
            <a:r>
              <a:rPr lang="en-GB" dirty="0"/>
              <a:t> C, Reed M, </a:t>
            </a:r>
            <a:r>
              <a:rPr lang="en-GB" dirty="0" err="1"/>
              <a:t>Bhutta</a:t>
            </a:r>
            <a:r>
              <a:rPr lang="en-GB" dirty="0"/>
              <a:t> MF. Environmental impact of Personal Protective Equipment distributed for use by health and social care services in England in the first six months of the COVID-19 pandemic. </a:t>
            </a:r>
            <a:r>
              <a:rPr lang="en-GB" dirty="0" err="1"/>
              <a:t>medRxiv</a:t>
            </a:r>
            <a:r>
              <a:rPr lang="en-GB" dirty="0"/>
              <a:t> 2020; </a:t>
            </a:r>
            <a:r>
              <a:rPr lang="en-GB" dirty="0" err="1"/>
              <a:t>doi</a:t>
            </a:r>
            <a:r>
              <a:rPr lang="en-GB" dirty="0"/>
              <a:t>: https://doi.org/10.1101/2020.09.21.20198911</a:t>
            </a:r>
          </a:p>
          <a:p>
            <a:r>
              <a:rPr lang="en-GB" dirty="0"/>
              <a:t>Zhang E J, Aitchison L P, Phillips N, Shaban R Z, Kam A W. Protecting the environment from plastic PPE BMJ 2021; 372 :n109 doi:10.1136/bmj.n109</a:t>
            </a:r>
          </a:p>
        </p:txBody>
      </p:sp>
    </p:spTree>
    <p:extLst>
      <p:ext uri="{BB962C8B-B14F-4D97-AF65-F5344CB8AC3E}">
        <p14:creationId xmlns:p14="http://schemas.microsoft.com/office/powerpoint/2010/main" val="37301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ADE-C16F-4C57-8E6F-2F868402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B0F6A8-43AD-70D5-69A8-9E8C23F3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1" y="2022260"/>
            <a:ext cx="11458300" cy="4316397"/>
          </a:xfrm>
        </p:spPr>
        <p:txBody>
          <a:bodyPr/>
          <a:lstStyle/>
          <a:p>
            <a:r>
              <a:rPr lang="en-GB" dirty="0"/>
              <a:t>As an NHS Trust, we use numerous amounts of PPE daily</a:t>
            </a:r>
          </a:p>
          <a:p>
            <a:r>
              <a:rPr lang="en-GB" dirty="0"/>
              <a:t>Gloves are no exception.  For each single glove that we use, it generates 26g CO2e. On this basis every box of 100 gloves is equivalent to driving 20 miles in a standard petrol car (</a:t>
            </a:r>
            <a:r>
              <a:rPr lang="en-GB" dirty="0" err="1"/>
              <a:t>Rizan</a:t>
            </a:r>
            <a:r>
              <a:rPr lang="en-GB" dirty="0"/>
              <a:t> </a:t>
            </a:r>
            <a:r>
              <a:rPr lang="en-GB" i="1" dirty="0"/>
              <a:t>et al,</a:t>
            </a:r>
            <a:r>
              <a:rPr lang="en-GB" dirty="0"/>
              <a:t> 2021; Zhang </a:t>
            </a:r>
            <a:r>
              <a:rPr lang="en-GB" i="1" dirty="0"/>
              <a:t>et al</a:t>
            </a:r>
            <a:r>
              <a:rPr lang="en-GB" dirty="0"/>
              <a:t>, 2021)</a:t>
            </a:r>
          </a:p>
          <a:p>
            <a:r>
              <a:rPr lang="en-GB" dirty="0"/>
              <a:t>The burning questions are:</a:t>
            </a:r>
          </a:p>
          <a:p>
            <a:pPr lvl="1"/>
            <a:r>
              <a:rPr lang="en-GB" dirty="0"/>
              <a:t>Do we overuse gloves when we may not need to?</a:t>
            </a:r>
          </a:p>
          <a:p>
            <a:pPr lvl="1"/>
            <a:r>
              <a:rPr lang="en-GB" dirty="0"/>
              <a:t>Does the use of gloves reduce our overall hand hygiene?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asked all our staff that worked on POCCU to complete a short questionnaire called ‘Goves on, Gloves off’.  This was a short quiz to capture whether or not staff would wear gloves for specific tasks.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did a pre audit observation to look at hand hygiene when working in POCCU.  This looked at if staff washed or gelled their hands after a patient contact or a task was completed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captured how many gloves were used on POCCU annually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F0AA62-C2EE-3D18-9718-1A8BE80605DE}"/>
              </a:ext>
            </a:extLst>
          </p:cNvPr>
          <p:cNvSpPr txBox="1">
            <a:spLocks/>
          </p:cNvSpPr>
          <p:nvPr/>
        </p:nvSpPr>
        <p:spPr>
          <a:xfrm>
            <a:off x="366850" y="3778252"/>
            <a:ext cx="11458300" cy="8422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4F26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733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E7F2-1C23-D23E-1324-840E5B6A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Gloves on, Gloves off questionnaire/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0C65-0DC8-5C08-E5E9-25042D221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have been 105 responses so far from a variety of staff groups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29AA65-6B8C-9829-1937-B76779D75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309946"/>
              </p:ext>
            </p:extLst>
          </p:nvPr>
        </p:nvGraphicFramePr>
        <p:xfrm>
          <a:off x="366849" y="2467992"/>
          <a:ext cx="11458300" cy="383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67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3B1E-DF93-A212-8316-4060CD6C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‘Gloves off’ tasks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00C658-0C1C-CAC5-8C21-958188A82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629094"/>
              </p:ext>
            </p:extLst>
          </p:nvPr>
        </p:nvGraphicFramePr>
        <p:xfrm>
          <a:off x="366713" y="2012950"/>
          <a:ext cx="11458575" cy="350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C0F75A-0AF6-3E8C-CE6B-0CE414EF8F0E}"/>
              </a:ext>
            </a:extLst>
          </p:cNvPr>
          <p:cNvSpPr txBox="1"/>
          <p:nvPr/>
        </p:nvSpPr>
        <p:spPr>
          <a:xfrm>
            <a:off x="597023" y="5648639"/>
            <a:ext cx="11228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people wear gloves for every task when applicable</a:t>
            </a:r>
          </a:p>
        </p:txBody>
      </p:sp>
    </p:spTree>
    <p:extLst>
      <p:ext uri="{BB962C8B-B14F-4D97-AF65-F5344CB8AC3E}">
        <p14:creationId xmlns:p14="http://schemas.microsoft.com/office/powerpoint/2010/main" val="234848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F3EB-5C8C-12A4-1F07-383BEF30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‘Gloves on’ tasks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D09BE8-DB0F-1091-335B-6617A3A44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4832"/>
              </p:ext>
            </p:extLst>
          </p:nvPr>
        </p:nvGraphicFramePr>
        <p:xfrm>
          <a:off x="366713" y="2012950"/>
          <a:ext cx="11458575" cy="364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23F3A2-72B6-5774-FED7-834C3CB3F143}"/>
              </a:ext>
            </a:extLst>
          </p:cNvPr>
          <p:cNvSpPr txBox="1"/>
          <p:nvPr/>
        </p:nvSpPr>
        <p:spPr>
          <a:xfrm>
            <a:off x="597023" y="5801055"/>
            <a:ext cx="11228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some tasks that people are unsure of whether to wear gloves or not</a:t>
            </a:r>
          </a:p>
        </p:txBody>
      </p:sp>
    </p:spTree>
    <p:extLst>
      <p:ext uri="{BB962C8B-B14F-4D97-AF65-F5344CB8AC3E}">
        <p14:creationId xmlns:p14="http://schemas.microsoft.com/office/powerpoint/2010/main" val="198108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D473-B3A9-FF81-B092-321F04E8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Pre audit hand hygiene observation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307A4D-8433-D92F-FA34-E6A21CF33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5778"/>
              </p:ext>
            </p:extLst>
          </p:nvPr>
        </p:nvGraphicFramePr>
        <p:xfrm>
          <a:off x="366713" y="3031435"/>
          <a:ext cx="5729287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724E1F-3110-AD02-0915-A952A1926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440239"/>
              </p:ext>
            </p:extLst>
          </p:nvPr>
        </p:nvGraphicFramePr>
        <p:xfrm>
          <a:off x="6096000" y="3031435"/>
          <a:ext cx="5729151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954792-4CFA-9C11-AC32-627C507056F4}"/>
              </a:ext>
            </a:extLst>
          </p:cNvPr>
          <p:cNvSpPr txBox="1"/>
          <p:nvPr/>
        </p:nvSpPr>
        <p:spPr>
          <a:xfrm>
            <a:off x="366713" y="2057400"/>
            <a:ext cx="11458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218 separate observations were made over a 10-day period on POCCU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 hygiene more compliant through night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</a:t>
            </a:r>
          </a:p>
        </p:txBody>
      </p:sp>
    </p:spTree>
    <p:extLst>
      <p:ext uri="{BB962C8B-B14F-4D97-AF65-F5344CB8AC3E}">
        <p14:creationId xmlns:p14="http://schemas.microsoft.com/office/powerpoint/2010/main" val="146637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E0E2-06DF-78F9-3DAF-D747F818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375-268F-E5EC-37F6-3F9FA9FFF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218 observations were made on POCCU – these observations included Nursing staff, AHPs, HCAs, Drs/ Consultants, Hygiene Assistants, Porters, Junior Doctors, ANPs</a:t>
            </a:r>
          </a:p>
          <a:p>
            <a:pPr lvl="1"/>
            <a:r>
              <a:rPr lang="en-GB" dirty="0"/>
              <a:t>151 (69%) involved wearing gloves </a:t>
            </a:r>
          </a:p>
          <a:p>
            <a:pPr lvl="1"/>
            <a:r>
              <a:rPr lang="en-GB" dirty="0"/>
              <a:t> 67 (31%) involved no gloves</a:t>
            </a:r>
          </a:p>
          <a:p>
            <a:r>
              <a:rPr lang="en-GB" dirty="0"/>
              <a:t>Out of the 151 observations involving gloves, when removed 46 hand washes were observed and 15 hand gels</a:t>
            </a:r>
          </a:p>
          <a:p>
            <a:r>
              <a:rPr lang="en-GB" dirty="0"/>
              <a:t>Out of the 67 observations with no gloves, 14 hand washes were observed and 10 hand gels</a:t>
            </a:r>
          </a:p>
          <a:p>
            <a:r>
              <a:rPr lang="en-GB" dirty="0"/>
              <a:t>Staff were extremely attentive to patients and supportive to other staff members</a:t>
            </a:r>
          </a:p>
          <a:p>
            <a:r>
              <a:rPr lang="en-GB" dirty="0"/>
              <a:t>Staff were observed going between patients with the same gloves and no hand washing/ gel</a:t>
            </a:r>
          </a:p>
          <a:p>
            <a:r>
              <a:rPr lang="en-GB" dirty="0"/>
              <a:t>Staff regularly keep gloves on to type up notes and then return to the patient with same gloves and no hand washing/ gel</a:t>
            </a:r>
          </a:p>
          <a:p>
            <a:r>
              <a:rPr lang="en-GB" dirty="0"/>
              <a:t>Teas and coffees are served with gloves on</a:t>
            </a:r>
          </a:p>
          <a:p>
            <a:r>
              <a:rPr lang="en-GB" dirty="0"/>
              <a:t>Occasionally gloves were kept on when leaving the unit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in Health Blog Category | Medline UK">
            <a:extLst>
              <a:ext uri="{FF2B5EF4-FFF2-40B4-BE49-F238E27FC236}">
                <a16:creationId xmlns:a16="http://schemas.microsoft.com/office/drawing/2014/main" id="{15AE1343-465C-E66C-2F0E-13FFDE4C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3" y="967666"/>
            <a:ext cx="10892900" cy="548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0E180-A460-7607-3781-5448AAE0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6B5A-D839-D44D-B4C8-AF5167ED2629}" type="datetime1">
              <a:rPr lang="en-GB" smtClean="0"/>
              <a:t>30/01/2025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BAD8-A1CB-9A04-F2E8-01B6E9C0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8</a:t>
            </a:fld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86E0CB0-9E1F-1D33-C154-9C97B19BC370}"/>
              </a:ext>
            </a:extLst>
          </p:cNvPr>
          <p:cNvSpPr/>
          <p:nvPr/>
        </p:nvSpPr>
        <p:spPr>
          <a:xfrm>
            <a:off x="435006" y="142043"/>
            <a:ext cx="6498548" cy="426128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Inadequate Hand Hygiene</a:t>
            </a:r>
          </a:p>
          <a:p>
            <a:pPr algn="ctr"/>
            <a:r>
              <a:rPr lang="en-GB" sz="3600" dirty="0"/>
              <a:t>61%</a:t>
            </a:r>
          </a:p>
        </p:txBody>
      </p:sp>
      <p:pic>
        <p:nvPicPr>
          <p:cNvPr id="6" name="Picture 2" descr="New study forecasts how SARS-CoV-2 variants could evade vaccines – Harvard  Gazette">
            <a:extLst>
              <a:ext uri="{FF2B5EF4-FFF2-40B4-BE49-F238E27FC236}">
                <a16:creationId xmlns:a16="http://schemas.microsoft.com/office/drawing/2014/main" id="{A037BD8C-D645-256B-4363-1CC1DA40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19" y="1566412"/>
            <a:ext cx="2053701" cy="1862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7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nsell MICRO-TOUCH® Royal Blue Nitrile gloves">
            <a:extLst>
              <a:ext uri="{FF2B5EF4-FFF2-40B4-BE49-F238E27FC236}">
                <a16:creationId xmlns:a16="http://schemas.microsoft.com/office/drawing/2014/main" id="{7E7EE26C-2A98-3EDF-A005-A167E559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9" y="516476"/>
            <a:ext cx="10985546" cy="60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C02A1D-4CD9-C3AB-3641-86A6F55B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5" y="239958"/>
            <a:ext cx="4611949" cy="747859"/>
          </a:xfrm>
        </p:spPr>
        <p:txBody>
          <a:bodyPr/>
          <a:lstStyle/>
          <a:p>
            <a:r>
              <a:rPr lang="en-GB" b="1" dirty="0"/>
              <a:t>3. GLOVES</a:t>
            </a:r>
            <a:br>
              <a:rPr lang="en-GB" b="1" dirty="0"/>
            </a:br>
            <a:r>
              <a:rPr lang="en-GB" sz="1800" b="1" dirty="0"/>
              <a:t>6 months on POCCU and ITU at LHCH</a:t>
            </a:r>
            <a:endParaRPr lang="en-GB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F52AD-BFF1-5C9E-0A1F-501540D3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6B5A-D839-D44D-B4C8-AF5167ED2629}" type="datetime1">
              <a:rPr lang="en-GB" smtClean="0"/>
              <a:t>30/01/2025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E54B6-D878-CA06-BA3C-C534A9A9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9</a:t>
            </a:fld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E6FC7795-8A68-084C-01CF-3AC85E980345}"/>
              </a:ext>
            </a:extLst>
          </p:cNvPr>
          <p:cNvSpPr/>
          <p:nvPr/>
        </p:nvSpPr>
        <p:spPr>
          <a:xfrm>
            <a:off x="7145047" y="3416817"/>
            <a:ext cx="4927106" cy="3005544"/>
          </a:xfrm>
          <a:prstGeom prst="irregularSeal1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11.23 Tonnes</a:t>
            </a:r>
          </a:p>
          <a:p>
            <a:pPr algn="ctr"/>
            <a:r>
              <a:rPr lang="en-GB" sz="3200" dirty="0"/>
              <a:t>CO2e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F3311EF8-3FA0-B77D-45E9-AE2B029374A0}"/>
              </a:ext>
            </a:extLst>
          </p:cNvPr>
          <p:cNvSpPr/>
          <p:nvPr/>
        </p:nvSpPr>
        <p:spPr>
          <a:xfrm>
            <a:off x="119849" y="3673539"/>
            <a:ext cx="4927106" cy="3005544"/>
          </a:xfrm>
          <a:prstGeom prst="irregularSeal1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432,000 single gloves</a:t>
            </a: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A3ADF21B-8021-6D67-4E99-40BE6570EF8C}"/>
              </a:ext>
            </a:extLst>
          </p:cNvPr>
          <p:cNvSpPr/>
          <p:nvPr/>
        </p:nvSpPr>
        <p:spPr>
          <a:xfrm>
            <a:off x="3008791" y="1293714"/>
            <a:ext cx="4927106" cy="3005544"/>
          </a:xfrm>
          <a:prstGeom prst="irregularSeal1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Cost</a:t>
            </a:r>
          </a:p>
          <a:p>
            <a:pPr algn="ctr"/>
            <a:r>
              <a:rPr lang="en-GB" sz="3200" dirty="0"/>
              <a:t>£10,445.76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D5DEBBB-B5D9-D052-3992-B09D18A38174}"/>
              </a:ext>
            </a:extLst>
          </p:cNvPr>
          <p:cNvSpPr/>
          <p:nvPr/>
        </p:nvSpPr>
        <p:spPr>
          <a:xfrm>
            <a:off x="502329" y="2376358"/>
            <a:ext cx="2380238" cy="1597981"/>
          </a:xfrm>
          <a:prstGeom prst="cloudCallout">
            <a:avLst>
              <a:gd name="adj1" fmla="val 31683"/>
              <a:gd name="adj2" fmla="val 830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~2361 gloves used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~79 gloves per room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AC8BACD-F277-7356-8182-F1E8DFB94CD3}"/>
              </a:ext>
            </a:extLst>
          </p:cNvPr>
          <p:cNvSpPr/>
          <p:nvPr/>
        </p:nvSpPr>
        <p:spPr>
          <a:xfrm>
            <a:off x="9074958" y="2376357"/>
            <a:ext cx="2614713" cy="1297181"/>
          </a:xfrm>
          <a:prstGeom prst="cloudCallout">
            <a:avLst>
              <a:gd name="adj1" fmla="val -15322"/>
              <a:gd name="adj2" fmla="val 886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The volume of 1 tonne is ~ a semi-detached house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91F4D6B-2C39-A4C9-9E98-2809B7FAE7FD}"/>
              </a:ext>
            </a:extLst>
          </p:cNvPr>
          <p:cNvSpPr/>
          <p:nvPr/>
        </p:nvSpPr>
        <p:spPr>
          <a:xfrm>
            <a:off x="5264459" y="496189"/>
            <a:ext cx="2459684" cy="1289153"/>
          </a:xfrm>
          <a:prstGeom prst="cloudCallout">
            <a:avLst>
              <a:gd name="adj1" fmla="val -29689"/>
              <a:gd name="adj2" fmla="val 792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~ same cost as a complex CABG with CC score 0-4</a:t>
            </a:r>
          </a:p>
        </p:txBody>
      </p:sp>
    </p:spTree>
    <p:extLst>
      <p:ext uri="{BB962C8B-B14F-4D97-AF65-F5344CB8AC3E}">
        <p14:creationId xmlns:p14="http://schemas.microsoft.com/office/powerpoint/2010/main" val="3107931727"/>
      </p:ext>
    </p:extLst>
  </p:cSld>
  <p:clrMapOvr>
    <a:masterClrMapping/>
  </p:clrMapOvr>
</p:sld>
</file>

<file path=ppt/theme/theme1.xml><?xml version="1.0" encoding="utf-8"?>
<a:theme xmlns:a="http://schemas.openxmlformats.org/drawingml/2006/main" name="LHCH">
  <a:themeElements>
    <a:clrScheme name="Custom 1">
      <a:dk1>
        <a:srgbClr val="323232"/>
      </a:dk1>
      <a:lt1>
        <a:srgbClr val="FFFFFF"/>
      </a:lt1>
      <a:dk2>
        <a:srgbClr val="4F2683"/>
      </a:dk2>
      <a:lt2>
        <a:srgbClr val="EBEBEB"/>
      </a:lt2>
      <a:accent1>
        <a:srgbClr val="4F2683"/>
      </a:accent1>
      <a:accent2>
        <a:srgbClr val="F7961D"/>
      </a:accent2>
      <a:accent3>
        <a:srgbClr val="C0C0C0"/>
      </a:accent3>
      <a:accent4>
        <a:srgbClr val="28A0DC"/>
      </a:accent4>
      <a:accent5>
        <a:srgbClr val="7DAF64"/>
      </a:accent5>
      <a:accent6>
        <a:srgbClr val="FFC850"/>
      </a:accent6>
      <a:hlink>
        <a:srgbClr val="4B7FD3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H" id="{3EFC2655-F634-044D-9862-F122A5DF0291}" vid="{E10AC9EE-8471-4540-BB60-1C0E7746DC28}"/>
    </a:ext>
  </a:extLst>
</a:theme>
</file>

<file path=ppt/theme/theme2.xml><?xml version="1.0" encoding="utf-8"?>
<a:theme xmlns:a="http://schemas.openxmlformats.org/drawingml/2006/main" name="1_LHCH">
  <a:themeElements>
    <a:clrScheme name="Custom 1">
      <a:dk1>
        <a:srgbClr val="323232"/>
      </a:dk1>
      <a:lt1>
        <a:srgbClr val="FFFFFF"/>
      </a:lt1>
      <a:dk2>
        <a:srgbClr val="4F2683"/>
      </a:dk2>
      <a:lt2>
        <a:srgbClr val="EBEBEB"/>
      </a:lt2>
      <a:accent1>
        <a:srgbClr val="4F2683"/>
      </a:accent1>
      <a:accent2>
        <a:srgbClr val="F7961D"/>
      </a:accent2>
      <a:accent3>
        <a:srgbClr val="C0C0C0"/>
      </a:accent3>
      <a:accent4>
        <a:srgbClr val="28A0DC"/>
      </a:accent4>
      <a:accent5>
        <a:srgbClr val="7DAF64"/>
      </a:accent5>
      <a:accent6>
        <a:srgbClr val="FFC850"/>
      </a:accent6>
      <a:hlink>
        <a:srgbClr val="4B7FD3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H" id="{3EFC2655-F634-044D-9862-F122A5DF0291}" vid="{E10AC9EE-8471-4540-BB60-1C0E7746DC28}"/>
    </a:ext>
  </a:extLst>
</a:theme>
</file>

<file path=ppt/theme/theme3.xml><?xml version="1.0" encoding="utf-8"?>
<a:theme xmlns:a="http://schemas.openxmlformats.org/drawingml/2006/main" name="LHCH">
  <a:themeElements>
    <a:clrScheme name="Custom 1">
      <a:dk1>
        <a:srgbClr val="323232"/>
      </a:dk1>
      <a:lt1>
        <a:srgbClr val="FFFFFF"/>
      </a:lt1>
      <a:dk2>
        <a:srgbClr val="4F2683"/>
      </a:dk2>
      <a:lt2>
        <a:srgbClr val="EBEBEB"/>
      </a:lt2>
      <a:accent1>
        <a:srgbClr val="4F2683"/>
      </a:accent1>
      <a:accent2>
        <a:srgbClr val="F7961D"/>
      </a:accent2>
      <a:accent3>
        <a:srgbClr val="C0C0C0"/>
      </a:accent3>
      <a:accent4>
        <a:srgbClr val="28A0DC"/>
      </a:accent4>
      <a:accent5>
        <a:srgbClr val="7DAF64"/>
      </a:accent5>
      <a:accent6>
        <a:srgbClr val="FFC850"/>
      </a:accent6>
      <a:hlink>
        <a:srgbClr val="4B7FD3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H" id="{3EFC2655-F634-044D-9862-F122A5DF0291}" vid="{E10AC9EE-8471-4540-BB60-1C0E7746DC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607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LHCH</vt:lpstr>
      <vt:lpstr>1_LHCH</vt:lpstr>
      <vt:lpstr>LHCH</vt:lpstr>
      <vt:lpstr>Gloves off Pre audit</vt:lpstr>
      <vt:lpstr>Background</vt:lpstr>
      <vt:lpstr>1. Gloves on, Gloves off questionnaire/ quiz</vt:lpstr>
      <vt:lpstr>Recommended ‘Gloves off’ tasks</vt:lpstr>
      <vt:lpstr>Recommended ‘Gloves on’ tasks</vt:lpstr>
      <vt:lpstr>2. Pre audit hand hygiene observation</vt:lpstr>
      <vt:lpstr>Observations</vt:lpstr>
      <vt:lpstr>PowerPoint Presentation</vt:lpstr>
      <vt:lpstr>3. GLOVES 6 months on POCCU and ITU at LHCH</vt:lpstr>
      <vt:lpstr>What next…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Gloves off Pre audit</dc:title>
  <dc:creator>Lynsey Jackson</dc:creator>
  <cp:lastModifiedBy>Wilson, Karen</cp:lastModifiedBy>
  <cp:revision>11</cp:revision>
  <dcterms:created xsi:type="dcterms:W3CDTF">2023-11-02T09:19:23Z</dcterms:created>
  <dcterms:modified xsi:type="dcterms:W3CDTF">2025-01-30T10:32:20Z</dcterms:modified>
</cp:coreProperties>
</file>